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3" r:id="rId2"/>
    <p:sldId id="290" r:id="rId3"/>
    <p:sldId id="286" r:id="rId4"/>
    <p:sldId id="291" r:id="rId5"/>
    <p:sldId id="287" r:id="rId6"/>
    <p:sldId id="273" r:id="rId7"/>
    <p:sldId id="294" r:id="rId8"/>
    <p:sldId id="296" r:id="rId9"/>
    <p:sldId id="263" r:id="rId10"/>
    <p:sldId id="289" r:id="rId11"/>
  </p:sldIdLst>
  <p:sldSz cx="9144000" cy="6858000" type="screen4x3"/>
  <p:notesSz cx="6799263" cy="99298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9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1627E-B981-4CCF-A052-EA0649F81786}" v="11" dt="2022-07-04T11:09:19.6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35" autoAdjust="0"/>
  </p:normalViewPr>
  <p:slideViewPr>
    <p:cSldViewPr>
      <p:cViewPr varScale="1">
        <p:scale>
          <a:sx n="36" d="100"/>
          <a:sy n="36" d="100"/>
        </p:scale>
        <p:origin x="13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587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CDAE42AF-1ADC-4C7E-A8FD-CA7903BED96D}" type="datetimeFigureOut">
              <a:rPr lang="en-GB" smtClean="0"/>
              <a:pPr/>
              <a:t>01/08/2022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609" y="4716383"/>
            <a:ext cx="5440046" cy="4468654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587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A0FED231-63F3-4FCD-8C6C-48776E01CC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20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ED231-63F3-4FCD-8C6C-48776E01CC65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goes on the road?</a:t>
            </a:r>
          </a:p>
          <a:p>
            <a:r>
              <a:rPr lang="en-GB" dirty="0"/>
              <a:t>Car – what should</a:t>
            </a:r>
            <a:r>
              <a:rPr lang="en-GB" baseline="0" dirty="0"/>
              <a:t> you put on when you are sat in the car or in your special seat? - </a:t>
            </a:r>
            <a:r>
              <a:rPr lang="en-GB" b="1" baseline="0" dirty="0"/>
              <a:t>Seatbelt</a:t>
            </a:r>
            <a:endParaRPr lang="en-GB" b="1" dirty="0"/>
          </a:p>
          <a:p>
            <a:r>
              <a:rPr lang="en-GB" dirty="0"/>
              <a:t>2 different bikes – which one can you hear?</a:t>
            </a:r>
          </a:p>
          <a:p>
            <a:r>
              <a:rPr lang="en-GB" dirty="0"/>
              <a:t>You need to use both eyes &amp; ears when near the road – some things you can’t hear on the road – electric cars?</a:t>
            </a:r>
          </a:p>
          <a:p>
            <a:r>
              <a:rPr lang="en-GB" dirty="0"/>
              <a:t>Large vehicles – blind spot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ED231-63F3-4FCD-8C6C-48776E01CC65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96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</a:t>
            </a:r>
            <a:r>
              <a:rPr lang="en-GB" baseline="0" dirty="0"/>
              <a:t> do we walk on – the pavement</a:t>
            </a:r>
          </a:p>
          <a:p>
            <a:r>
              <a:rPr lang="en-GB" baseline="0" dirty="0"/>
              <a:t>What’s the edge of the pavement called? – the kerb</a:t>
            </a:r>
          </a:p>
          <a:p>
            <a:r>
              <a:rPr lang="en-GB" baseline="0" dirty="0"/>
              <a:t>Do we walk on the kerb?  Where should we walk? – on the inside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ED231-63F3-4FCD-8C6C-48776E01CC6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954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Walk on the inside of the pavement.</a:t>
            </a:r>
          </a:p>
          <a:p>
            <a:r>
              <a:rPr lang="en-GB" dirty="0"/>
              <a:t>Have the grown up on the road side.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ED231-63F3-4FCD-8C6C-48776E01CC65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67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On your way to school – do you see any of these? These are all safer places to cross the road</a:t>
            </a:r>
          </a:p>
          <a:p>
            <a:r>
              <a:rPr lang="en-GB" dirty="0"/>
              <a:t>Lollipop person – look at the </a:t>
            </a:r>
            <a:r>
              <a:rPr lang="en-GB" dirty="0" err="1"/>
              <a:t>hi-viz</a:t>
            </a:r>
            <a:r>
              <a:rPr lang="en-GB" dirty="0"/>
              <a:t>, bright uniform</a:t>
            </a:r>
          </a:p>
          <a:p>
            <a:r>
              <a:rPr lang="en-GB" dirty="0"/>
              <a:t>Zebra</a:t>
            </a:r>
            <a:r>
              <a:rPr lang="en-GB" baseline="0" dirty="0"/>
              <a:t> crossing</a:t>
            </a:r>
          </a:p>
          <a:p>
            <a:r>
              <a:rPr lang="en-GB" baseline="0" dirty="0"/>
              <a:t>Puffin crossing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ED231-63F3-4FCD-8C6C-48776E01CC65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781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a google street view photo to emphasise local messages – driveways, parking on zig zags, parked cars, junctions, crossings etc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ED231-63F3-4FCD-8C6C-48776E01CC65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911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Spot the good behaviour (1), and any hazards (3)</a:t>
            </a:r>
          </a:p>
          <a:p>
            <a:r>
              <a:rPr lang="en-GB" dirty="0"/>
              <a:t>Hazard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Dog and children running into the road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 a skateboard near the road and no helmet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Playing catch next to a road, with back to road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Good behaviour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/>
              <a:t>Holding hands with an adult, with the adult road-side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25E45-F431-4869-BA41-23EEF73E158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245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6361A-3354-4F5C-9524-EE2D26FB580B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53595-6EFF-452A-B57C-BAB45CFDC9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B90C2-318C-46DD-ACEF-B1AC20467D80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D5AFD5-1B7E-4B95-9648-39B5191E0C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1EEE6E-7E14-41A3-A9E1-E7FFD82602B3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02230-2C68-4BDC-A77A-ED3A2121638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4898E-EF40-4CB6-8498-53893F5D4855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F62D5-1F7C-4CF1-85A1-501A652A18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C13D7-D7C6-4EFA-B6CE-9ABB61EB1A08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14A37-BD43-409E-A77B-FAF0F3A9FA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FB59E-D51B-4D61-AC00-3BE5A5C831A7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5DCAE-581F-44C9-BEB3-97774906FD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1B8F9-1B15-4BE9-9831-8276F02EE67F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D9A4A-46C0-478F-845D-466D19FF45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EBF5E-E335-4E9D-AC8C-B81F5F0E7E40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B1502-CA8E-4112-9259-734DA7EC745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735A2-4159-4ECF-AC7E-2975C5E7563F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EDB28-C68D-42D6-A08E-67B957E027C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F8458-71D6-4BD8-A42B-B476E3844BB9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6049D-6BE4-4B73-A2A6-7A0DBFDC18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AA084-0525-4C84-A138-EFA7304C0A65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46F87-287B-41F3-8E9A-02932B3312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Template 10.11.2010 (no SCP logo)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42988" y="2349500"/>
            <a:ext cx="7643812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6FD4137-549F-46E0-BD14-3FE8D7D41E84}" type="datetimeFigureOut">
              <a:rPr lang="en-GB"/>
              <a:pPr>
                <a:defRPr/>
              </a:pPr>
              <a:t>01/08/2022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38E176-F9F4-4200-9119-2B58F3A27F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2" name="Picture 7" descr="Master Roads Saf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019925" y="476250"/>
            <a:ext cx="15843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 bwMode="auto">
          <a:xfrm>
            <a:off x="1468388" y="1844824"/>
            <a:ext cx="6400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Road Safety </a:t>
            </a:r>
          </a:p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http://t2.gstatic.com/images?q=tbn:ANd9GcSqNtohflj85gSsnjp3nuKhUI-k6gn3Ffg9MmfV-Wmz-hMCux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297340"/>
            <a:ext cx="8113430" cy="2412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76256" y="980768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65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96752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+mj-lt"/>
              </a:rPr>
              <a:t>Keep yourself safe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628800"/>
            <a:ext cx="806489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400" dirty="0">
              <a:latin typeface="+mj-lt"/>
            </a:endParaRPr>
          </a:p>
          <a:p>
            <a:r>
              <a:rPr lang="en-GB" sz="2800" dirty="0">
                <a:latin typeface="+mj-lt"/>
              </a:rPr>
              <a:t>Always remember 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</a:rPr>
              <a:t>Use </a:t>
            </a:r>
            <a:r>
              <a:rPr lang="en-GB" sz="2800" dirty="0">
                <a:solidFill>
                  <a:srgbClr val="009900"/>
                </a:solidFill>
                <a:latin typeface="+mj-lt"/>
              </a:rPr>
              <a:t>The Green Cross Code </a:t>
            </a:r>
            <a:r>
              <a:rPr lang="en-GB" sz="2800" dirty="0">
                <a:latin typeface="+mj-lt"/>
              </a:rPr>
              <a:t>when crossing the road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</a:rPr>
              <a:t>Use the special crossings that help us to cross safely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</a:rPr>
              <a:t>Don’t mess around or play near roads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800" dirty="0">
                <a:latin typeface="+mj-lt"/>
              </a:rPr>
              <a:t>Hold hands or stay close to your adult</a:t>
            </a:r>
          </a:p>
          <a:p>
            <a:endParaRPr lang="en-GB" sz="2800" dirty="0">
              <a:latin typeface="+mj-lt"/>
            </a:endParaRPr>
          </a:p>
          <a:p>
            <a:endParaRPr lang="en-GB" sz="2800" dirty="0">
              <a:latin typeface="+mj-lt"/>
            </a:endParaRPr>
          </a:p>
          <a:p>
            <a:r>
              <a:rPr lang="en-GB" sz="2800" dirty="0">
                <a:latin typeface="+mj-lt"/>
              </a:rPr>
              <a:t>Look after yourself, your friends &amp; family and keep safe 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6804248" y="966755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050" name="Picture 2" descr="C:\Users\AC037426\AppData\Local\Microsoft\Windows\Temporary Internet Files\Content.IE5\ZUU2B4FA\clipart-thumbs-up-happy-smiley-emoticon-256x256-859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89040"/>
            <a:ext cx="1403264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768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26876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+mj-lt"/>
              </a:rPr>
              <a:t>What goes on the road?</a:t>
            </a:r>
          </a:p>
        </p:txBody>
      </p:sp>
      <p:pic>
        <p:nvPicPr>
          <p:cNvPr id="1028" name="Picture 4" descr="C:\Users\AC037426\AppData\Local\Microsoft\Windows\Temporary Internet Files\Content.Outlook\OK0F1LCM\C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1818076"/>
            <a:ext cx="3067425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C037426\AppData\Local\Microsoft\Windows\Temporary Internet Files\Content.Outlook\OK0F1LCM\Bik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7116" y="1772816"/>
            <a:ext cx="1719284" cy="16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C037426\AppData\Local\Microsoft\Windows\Temporary Internet Files\Content.Outlook\OK0F1LCM\Motorbik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598" y="1556792"/>
            <a:ext cx="2392858" cy="18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C037426\AppData\Local\Microsoft\Windows\Temporary Internet Files\Content.Outlook\OK0F1LCM\Bu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4426736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C037426\AppData\Local\Microsoft\Windows\Temporary Internet Files\Content.Outlook\OK0F1LCM\Lorr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72" y="3465328"/>
            <a:ext cx="3926192" cy="269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/>
          <p:cNvSpPr txBox="1"/>
          <p:nvPr/>
        </p:nvSpPr>
        <p:spPr>
          <a:xfrm>
            <a:off x="6876256" y="980760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860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12976"/>
            <a:ext cx="4192937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119675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+mj-lt"/>
              </a:rPr>
              <a:t>Road Safety Basics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248" y="2060848"/>
            <a:ext cx="66967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+mj-lt"/>
              </a:rPr>
              <a:t>What do we walk on?</a:t>
            </a:r>
          </a:p>
          <a:p>
            <a:endParaRPr lang="en-GB" sz="2800" dirty="0"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99792" y="2568679"/>
            <a:ext cx="5789319" cy="1387857"/>
            <a:chOff x="2582716" y="2420888"/>
            <a:chExt cx="5789319" cy="1387857"/>
          </a:xfrm>
        </p:grpSpPr>
        <p:sp>
          <p:nvSpPr>
            <p:cNvPr id="8" name="TextBox 7"/>
            <p:cNvSpPr txBox="1"/>
            <p:nvPr/>
          </p:nvSpPr>
          <p:spPr>
            <a:xfrm>
              <a:off x="5956540" y="2420888"/>
              <a:ext cx="2415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+mj-lt"/>
                </a:rPr>
                <a:t>Pavement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582716" y="2682498"/>
              <a:ext cx="3373824" cy="1126247"/>
            </a:xfrm>
            <a:prstGeom prst="straightConnector1">
              <a:avLst/>
            </a:prstGeom>
            <a:ln w="50800" cmpd="sng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2339752" y="3433316"/>
            <a:ext cx="6149359" cy="1219820"/>
            <a:chOff x="2339752" y="3433316"/>
            <a:chExt cx="6149359" cy="1219820"/>
          </a:xfrm>
        </p:grpSpPr>
        <p:sp>
          <p:nvSpPr>
            <p:cNvPr id="9" name="TextBox 8"/>
            <p:cNvSpPr txBox="1"/>
            <p:nvPr/>
          </p:nvSpPr>
          <p:spPr>
            <a:xfrm>
              <a:off x="6073616" y="3433316"/>
              <a:ext cx="24154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+mj-lt"/>
                </a:rPr>
                <a:t>Kerb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339752" y="3694926"/>
              <a:ext cx="3733864" cy="958210"/>
            </a:xfrm>
            <a:prstGeom prst="straightConnector1">
              <a:avLst/>
            </a:prstGeom>
            <a:ln w="50800" cmpd="sng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4788024" y="4365104"/>
            <a:ext cx="3701087" cy="1697360"/>
            <a:chOff x="4788024" y="4340771"/>
            <a:chExt cx="3701087" cy="1697360"/>
          </a:xfrm>
        </p:grpSpPr>
        <p:sp>
          <p:nvSpPr>
            <p:cNvPr id="10" name="TextBox 9"/>
            <p:cNvSpPr txBox="1"/>
            <p:nvPr/>
          </p:nvSpPr>
          <p:spPr>
            <a:xfrm>
              <a:off x="6073616" y="4653136"/>
              <a:ext cx="24154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latin typeface="+mj-lt"/>
                </a:rPr>
                <a:t>On the inside, well away from the traffic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4788024" y="4340771"/>
              <a:ext cx="1285592" cy="1152128"/>
            </a:xfrm>
            <a:prstGeom prst="straightConnector1">
              <a:avLst/>
            </a:prstGeom>
            <a:ln w="50800" cmpd="sng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"/>
          <p:cNvSpPr txBox="1"/>
          <p:nvPr/>
        </p:nvSpPr>
        <p:spPr>
          <a:xfrm>
            <a:off x="6876256" y="980728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9155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95536" y="1196752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+mj-lt"/>
              </a:rPr>
              <a:t>Keeping</a:t>
            </a:r>
            <a:r>
              <a:rPr lang="en-GB" sz="3200" b="1" dirty="0"/>
              <a:t> safe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33" y="2204864"/>
            <a:ext cx="3043627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11206"/>
            <a:ext cx="2844352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/>
          <p:cNvSpPr txBox="1"/>
          <p:nvPr/>
        </p:nvSpPr>
        <p:spPr>
          <a:xfrm>
            <a:off x="6876256" y="1012396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755576" y="4797152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Hold hands or stay close to your grown up, walking on the inside away from the traffic</a:t>
            </a:r>
          </a:p>
        </p:txBody>
      </p:sp>
    </p:spTree>
    <p:extLst>
      <p:ext uri="{BB962C8B-B14F-4D97-AF65-F5344CB8AC3E}">
        <p14:creationId xmlns:p14="http://schemas.microsoft.com/office/powerpoint/2010/main" val="2344720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8448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+mj-lt"/>
              </a:rPr>
              <a:t>When crossing the road what should you do when you get to the kerb?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442" y="2924944"/>
            <a:ext cx="4911725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79712" y="3140968"/>
            <a:ext cx="53285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600" b="1" dirty="0">
                <a:solidFill>
                  <a:srgbClr val="FF0000"/>
                </a:solidFill>
                <a:latin typeface="+mj-lt"/>
              </a:rPr>
              <a:t>STOP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6804248" y="980728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196752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+mj-lt"/>
              </a:rPr>
              <a:t>B</a:t>
            </a:r>
            <a:r>
              <a:rPr lang="en-GB" sz="3200" b="1" dirty="0"/>
              <a:t>efore we cross the road</a:t>
            </a:r>
          </a:p>
        </p:txBody>
      </p:sp>
    </p:spTree>
    <p:extLst>
      <p:ext uri="{BB962C8B-B14F-4D97-AF65-F5344CB8AC3E}">
        <p14:creationId xmlns:p14="http://schemas.microsoft.com/office/powerpoint/2010/main" val="422051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555776" y="1916832"/>
            <a:ext cx="1944216" cy="3803650"/>
            <a:chOff x="2555776" y="1916832"/>
            <a:chExt cx="1944216" cy="3803650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55776" y="1916832"/>
              <a:ext cx="1944216" cy="273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627784" y="4797152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Look</a:t>
              </a:r>
              <a:r>
                <a:rPr lang="en-GB" dirty="0"/>
                <a:t> Right, Left, Right until clear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41161" y="1916832"/>
            <a:ext cx="1947063" cy="3803650"/>
            <a:chOff x="4641161" y="1916832"/>
            <a:chExt cx="1947063" cy="380365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41161" y="1916832"/>
              <a:ext cx="1947063" cy="2736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716016" y="4797152"/>
              <a:ext cx="187220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Listen</a:t>
              </a:r>
              <a:r>
                <a:rPr lang="en-GB" dirty="0"/>
                <a:t> for all vehicles NOT just cars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32240" y="1916832"/>
            <a:ext cx="1944216" cy="3526651"/>
            <a:chOff x="6732240" y="1916832"/>
            <a:chExt cx="1944216" cy="3526651"/>
          </a:xfrm>
        </p:grpSpPr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32240" y="1916832"/>
              <a:ext cx="1944216" cy="27563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6732240" y="4797152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Think</a:t>
              </a:r>
              <a:r>
                <a:rPr lang="en-GB" dirty="0"/>
                <a:t> -  is it safe to cross 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 bwMode="auto">
          <a:xfrm>
            <a:off x="486768" y="1268760"/>
            <a:ext cx="82296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GB" sz="3200" b="1" dirty="0"/>
              <a:t>Green</a:t>
            </a:r>
            <a:r>
              <a:rPr lang="en-GB" dirty="0"/>
              <a:t> </a:t>
            </a:r>
            <a:r>
              <a:rPr lang="en-GB" sz="3200" b="1" dirty="0"/>
              <a:t>Cross Code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86768" y="1916831"/>
            <a:ext cx="1944216" cy="4080650"/>
            <a:chOff x="486768" y="1916831"/>
            <a:chExt cx="1944216" cy="40806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6768" y="1916831"/>
              <a:ext cx="1944216" cy="2696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558776" y="4797152"/>
              <a:ext cx="18722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Stop</a:t>
              </a:r>
              <a:r>
                <a:rPr lang="en-GB" dirty="0"/>
                <a:t> at the Kerb</a:t>
              </a:r>
            </a:p>
            <a:p>
              <a:endParaRPr lang="en-GB" dirty="0"/>
            </a:p>
            <a:p>
              <a:r>
                <a:rPr lang="en-GB" dirty="0"/>
                <a:t>Stand back from the edge</a:t>
              </a:r>
            </a:p>
          </p:txBody>
        </p:sp>
      </p:grpSp>
      <p:sp>
        <p:nvSpPr>
          <p:cNvPr id="16" name="TextBox 1"/>
          <p:cNvSpPr txBox="1"/>
          <p:nvPr/>
        </p:nvSpPr>
        <p:spPr>
          <a:xfrm>
            <a:off x="6916168" y="980760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349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68" y="1285215"/>
            <a:ext cx="8229600" cy="422275"/>
          </a:xfrm>
        </p:spPr>
        <p:txBody>
          <a:bodyPr/>
          <a:lstStyle/>
          <a:p>
            <a:pPr algn="l"/>
            <a:r>
              <a:rPr lang="en-GB" sz="3200" b="1" dirty="0"/>
              <a:t>On your way to school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6916168" y="980760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44785"/>
            <a:ext cx="2221342" cy="3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368" y="1268760"/>
            <a:ext cx="3816000" cy="25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861048"/>
            <a:ext cx="3968000" cy="22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057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A7D8DD-81A0-4016-B93F-6DD5FF09034F}"/>
              </a:ext>
            </a:extLst>
          </p:cNvPr>
          <p:cNvSpPr txBox="1"/>
          <p:nvPr/>
        </p:nvSpPr>
        <p:spPr>
          <a:xfrm>
            <a:off x="6916168" y="980760"/>
            <a:ext cx="1800200" cy="28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E82AB7-CD5B-4340-A7C2-5EAA85C45D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05" t="15001" b="8000"/>
          <a:stretch/>
        </p:blipFill>
        <p:spPr>
          <a:xfrm>
            <a:off x="101232" y="995327"/>
            <a:ext cx="9007272" cy="573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7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BE226-1659-46C7-9CC9-F4FE673F6D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Hazard spotting image 2</a:t>
            </a:r>
          </a:p>
        </p:txBody>
      </p:sp>
      <p:pic>
        <p:nvPicPr>
          <p:cNvPr id="5" name="Picture 4" descr="The image shows a street-scene:&#10;1. A group of children playing safely within a gated park&#10;2. A child on a skateboard without a helmet near a road&#10;3. Two sets of children walking on the pavement with an adult holding hands&#10;4. Two children playing catch, one in the park, the other on the other side of a fence next to a road&#10;5. Two children chasing a dog who is running towards the road">
            <a:extLst>
              <a:ext uri="{FF2B5EF4-FFF2-40B4-BE49-F238E27FC236}">
                <a16:creationId xmlns:a16="http://schemas.microsoft.com/office/drawing/2014/main" id="{FF506BA3-BC57-4CD7-8348-90E62E741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1305" y="0"/>
            <a:ext cx="9696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502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404</Words>
  <Application>Microsoft Office PowerPoint</Application>
  <PresentationFormat>On-screen Show (4:3)</PresentationFormat>
  <Paragraphs>61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 your way to school</vt:lpstr>
      <vt:lpstr>PowerPoint Presentation</vt:lpstr>
      <vt:lpstr>Hazard spotting image 2</vt:lpstr>
      <vt:lpstr>PowerPoint Presentation</vt:lpstr>
    </vt:vector>
  </TitlesOfParts>
  <Company>South Yorkshire Police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South Yorkshire Safer Roads Partnership – Media coverage 2012</dc:title>
  <dc:creator>600719</dc:creator>
  <cp:lastModifiedBy>Karen Vickers </cp:lastModifiedBy>
  <cp:revision>137</cp:revision>
  <cp:lastPrinted>2016-09-26T08:19:54Z</cp:lastPrinted>
  <dcterms:created xsi:type="dcterms:W3CDTF">2012-02-22T14:29:30Z</dcterms:created>
  <dcterms:modified xsi:type="dcterms:W3CDTF">2022-08-01T10:02:01Z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588358-c3f1-4695-a290-e2f70d15689d_Enabled">
    <vt:lpwstr>true</vt:lpwstr>
  </property>
  <property fmtid="{D5CDD505-2E9C-101B-9397-08002B2CF9AE}" pid="3" name="MSIP_Label_c8588358-c3f1-4695-a290-e2f70d15689d_SetDate">
    <vt:lpwstr>2022-03-15T09:29:59Z</vt:lpwstr>
  </property>
  <property fmtid="{D5CDD505-2E9C-101B-9397-08002B2CF9AE}" pid="4" name="MSIP_Label_c8588358-c3f1-4695-a290-e2f70d15689d_Method">
    <vt:lpwstr>Privileged</vt:lpwstr>
  </property>
  <property fmtid="{D5CDD505-2E9C-101B-9397-08002B2CF9AE}" pid="5" name="MSIP_Label_c8588358-c3f1-4695-a290-e2f70d15689d_Name">
    <vt:lpwstr>Official – General</vt:lpwstr>
  </property>
  <property fmtid="{D5CDD505-2E9C-101B-9397-08002B2CF9AE}" pid="6" name="MSIP_Label_c8588358-c3f1-4695-a290-e2f70d15689d_SiteId">
    <vt:lpwstr>a1ba59b9-7204-48d8-a360-7770245ad4a9</vt:lpwstr>
  </property>
  <property fmtid="{D5CDD505-2E9C-101B-9397-08002B2CF9AE}" pid="7" name="MSIP_Label_c8588358-c3f1-4695-a290-e2f70d15689d_ActionId">
    <vt:lpwstr>1df86643-2bab-4874-81ac-9113c4aba402</vt:lpwstr>
  </property>
  <property fmtid="{D5CDD505-2E9C-101B-9397-08002B2CF9AE}" pid="8" name="MSIP_Label_c8588358-c3f1-4695-a290-e2f70d15689d_ContentBits">
    <vt:lpwstr>0</vt:lpwstr>
  </property>
</Properties>
</file>